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4" r:id="rId9"/>
    <p:sldId id="263" r:id="rId10"/>
    <p:sldId id="291" r:id="rId11"/>
    <p:sldId id="265" r:id="rId12"/>
    <p:sldId id="266" r:id="rId13"/>
    <p:sldId id="267" r:id="rId14"/>
    <p:sldId id="285" r:id="rId15"/>
    <p:sldId id="268" r:id="rId16"/>
    <p:sldId id="269" r:id="rId17"/>
    <p:sldId id="296" r:id="rId18"/>
    <p:sldId id="290" r:id="rId19"/>
    <p:sldId id="294" r:id="rId20"/>
    <p:sldId id="297" r:id="rId21"/>
    <p:sldId id="300" r:id="rId22"/>
    <p:sldId id="298" r:id="rId23"/>
    <p:sldId id="299" r:id="rId24"/>
    <p:sldId id="293" r:id="rId25"/>
    <p:sldId id="292" r:id="rId26"/>
    <p:sldId id="295" r:id="rId27"/>
    <p:sldId id="270" r:id="rId28"/>
    <p:sldId id="271" r:id="rId29"/>
    <p:sldId id="272" r:id="rId30"/>
    <p:sldId id="273" r:id="rId31"/>
    <p:sldId id="274" r:id="rId32"/>
    <p:sldId id="284" r:id="rId33"/>
    <p:sldId id="275" r:id="rId34"/>
    <p:sldId id="276" r:id="rId35"/>
    <p:sldId id="277" r:id="rId36"/>
    <p:sldId id="278" r:id="rId37"/>
    <p:sldId id="279" r:id="rId38"/>
    <p:sldId id="280" r:id="rId39"/>
    <p:sldId id="289" r:id="rId40"/>
    <p:sldId id="281" r:id="rId41"/>
    <p:sldId id="282" r:id="rId42"/>
    <p:sldId id="283" r:id="rId43"/>
    <p:sldId id="286" r:id="rId44"/>
    <p:sldId id="287" r:id="rId45"/>
    <p:sldId id="28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94660"/>
  </p:normalViewPr>
  <p:slideViewPr>
    <p:cSldViewPr>
      <p:cViewPr varScale="1">
        <p:scale>
          <a:sx n="68" d="100"/>
          <a:sy n="68" d="100"/>
        </p:scale>
        <p:origin x="-12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3;&#1086;&#1083;&#1102;&#1073;&#1080;&#1085;%20&#1050;&#1044;\Desktop\&#1053;&#1048;&#1050;\&#1087;&#1088;&#1077;&#1079;&#1077;&#1085;&#1090;&#1072;&#1094;&#1080;&#1080;%20&#1085;&#1072;%20&#1082;&#1086;&#1085;&#1092;&#1077;&#1088;&#1077;&#1085;&#1094;%20&#1074;%20&#1084;&#1086;&#1089;&#1082;&#1074;&#1091;\&#1055;&#1054;&#1057;&#1051;&#1045;&#1044;%20&#1055;&#1056;&#1045;&#1047;&#1045;&#1053;&#1058;&#1040;&#1062;&#1048;&#1071;\Anderson%20Architects,%20Golden,%20Colorado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3;&#1086;&#1083;&#1102;&#1073;&#1080;&#1085;%20&#1050;&#1044;\Desktop\&#1053;&#1048;&#1050;\&#1087;&#1088;&#1077;&#1079;&#1077;&#1085;&#1090;&#1072;&#1094;&#1080;&#1080;%20&#1085;&#1072;%20&#1082;&#1086;&#1085;&#1092;&#1077;&#1088;&#1077;&#1085;&#1094;%20&#1074;%20&#1084;&#1086;&#1089;&#1082;&#1074;&#1091;\&#1055;&#1054;&#1057;&#1051;&#1045;&#1044;%20&#1055;&#1056;&#1045;&#1047;&#1045;&#1053;&#1058;&#1040;&#1062;&#1048;&#1071;\TarmacDry%20porous%20asphalt%20system%20hydraulic%20test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332656"/>
            <a:ext cx="9036496" cy="626469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endParaRPr lang="ru-RU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Технологическое обслуживание в весенне-осенний период эксплуатации покрытия из дренирующего асфальтобетона: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очистка покрытия, мойка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виды механизмов для очистки покрытий от пыли и грязи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профилактические работы по заделке продольных и поперечных трещин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Разметочные материалы для покрытий из дренирующих асфальтобетонов: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материалы и технологические особенности нанесения дорожной разметки на покрытия из дренирующего асфальтобетона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разновидности механизмов для нанесения разметки </a:t>
            </a:r>
          </a:p>
          <a:p>
            <a:pPr algn="just"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33164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1844824"/>
            <a:ext cx="6048672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ln w="158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Процесс очистки чистящей машины Spec-хранитель 2005г. 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39" t="3642" r="3154" b="3642"/>
          <a:stretch>
            <a:fillRect/>
          </a:stretch>
        </p:blipFill>
        <p:spPr bwMode="auto">
          <a:xfrm>
            <a:off x="1835696" y="2708920"/>
            <a:ext cx="555569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1907704" y="3789040"/>
            <a:ext cx="1800200" cy="338554"/>
          </a:xfrm>
          <a:prstGeom prst="rect">
            <a:avLst/>
          </a:prstGeom>
          <a:solidFill>
            <a:srgbClr val="FFC000">
              <a:alpha val="8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Воздушное сопло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3789040"/>
            <a:ext cx="1800200" cy="338554"/>
          </a:xfrm>
          <a:prstGeom prst="rect">
            <a:avLst/>
          </a:prstGeom>
          <a:solidFill>
            <a:srgbClr val="FFC000">
              <a:alpha val="8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Воздушное сопло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4149080"/>
            <a:ext cx="1584176" cy="338554"/>
          </a:xfrm>
          <a:prstGeom prst="rect">
            <a:avLst/>
          </a:prstGeom>
          <a:solidFill>
            <a:srgbClr val="FFC000">
              <a:alpha val="8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Поток воздуха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4509120"/>
            <a:ext cx="1584176" cy="338554"/>
          </a:xfrm>
          <a:prstGeom prst="rect">
            <a:avLst/>
          </a:prstGeom>
          <a:solidFill>
            <a:srgbClr val="FFC000">
              <a:alpha val="8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Поток воды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3212976"/>
            <a:ext cx="2376264" cy="338554"/>
          </a:xfrm>
          <a:prstGeom prst="rect">
            <a:avLst/>
          </a:prstGeom>
          <a:solidFill>
            <a:srgbClr val="FFC000">
              <a:alpha val="8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Подача воды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6" y="3212976"/>
            <a:ext cx="2376264" cy="338554"/>
          </a:xfrm>
          <a:prstGeom prst="rect">
            <a:avLst/>
          </a:prstGeom>
          <a:solidFill>
            <a:srgbClr val="FFC000">
              <a:alpha val="8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Подача воды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2780928"/>
            <a:ext cx="3816424" cy="338554"/>
          </a:xfrm>
          <a:prstGeom prst="rect">
            <a:avLst/>
          </a:prstGeom>
          <a:solidFill>
            <a:srgbClr val="FFC000">
              <a:alpha val="8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Патрубок для всасывания воздуха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323528" y="1556792"/>
            <a:ext cx="8496944" cy="237626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</a:rPr>
              <a:t>В Японии были проведены исследования по восстановлению дренирующих возможностей асфальтобетона, толщина слоя которого была более 5 см.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Результаты операции оказались успешными, так как практически непроницаемый слой восстановил свои дренирующие способности 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80 %.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69168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10" name="Рисунок 9" descr="luxfon.com_6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1331640" cy="8882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A CJ500 cleaning permeable pav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77072"/>
            <a:ext cx="52565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251520" y="1484784"/>
            <a:ext cx="8640960" cy="208823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Существуют автомобили, принцип действия которых заключается в очистке покрытий при помощи вакуумной установки без промывки водой.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Одним из таких автомобилей является вакуумный грузовик фирмы </a:t>
            </a:r>
            <a:r>
              <a:rPr lang="ru-RU" sz="2400" dirty="0" err="1" smtClean="0">
                <a:solidFill>
                  <a:srgbClr val="FF0000"/>
                </a:solidFill>
              </a:rPr>
              <a:t>Reliakor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259632" y="188640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4705350" cy="2762250"/>
          </a:xfrm>
          <a:prstGeom prst="rect">
            <a:avLst/>
          </a:prstGeom>
          <a:noFill/>
          <a:ln w="22225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251520" y="1340768"/>
            <a:ext cx="8640960" cy="273630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Дренирующему покрытию при проведении первого испытания вакуумного грузовика в 2009 г. был всего год эксплуатации. В целом покрытие было в хорошем состоянии, отсутствовали трещины и какие либо дефекты. Во время этого и последующих испытаний небольшое количество свободных частиц мелкого заполнителя (меньше чем 2 мм) были удалены из покрытия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33164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1316" t="5067" r="1316" b="4305"/>
          <a:stretch>
            <a:fillRect/>
          </a:stretch>
        </p:blipFill>
        <p:spPr bwMode="auto">
          <a:xfrm>
            <a:off x="1475656" y="4149080"/>
            <a:ext cx="6048672" cy="27089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1475656" y="4149080"/>
            <a:ext cx="6048672" cy="646331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ln w="158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Мелкий заполнитель в бункере пылесоса, удаленный при очистке дренирующего покрытия в 2009 г.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251520" y="1340768"/>
            <a:ext cx="8640960" cy="12241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На территории РФ специализированных машин для очистки нет, но взамен можно использовать: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33164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7" name="Рисунок 6" descr="112c5278b119e3ec82a1023a5bf7612f.jpg"/>
          <p:cNvPicPr>
            <a:picLocks noChangeAspect="1"/>
          </p:cNvPicPr>
          <p:nvPr/>
        </p:nvPicPr>
        <p:blipFill>
          <a:blip r:embed="rId2" cstate="print"/>
          <a:srcRect l="16342" t="5292" r="3581" b="12680"/>
          <a:stretch>
            <a:fillRect/>
          </a:stretch>
        </p:blipFill>
        <p:spPr>
          <a:xfrm>
            <a:off x="395536" y="2852936"/>
            <a:ext cx="4211306" cy="2664296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doc6ecysp1l8eb1lb3l6lua_800_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852936"/>
            <a:ext cx="4014006" cy="2664296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395536" y="5661248"/>
            <a:ext cx="4176464" cy="646331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ln w="158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Дорожный пылесос </a:t>
            </a:r>
          </a:p>
          <a:p>
            <a:pPr algn="ctr"/>
            <a:r>
              <a:rPr lang="ru-RU" i="1" dirty="0" smtClean="0"/>
              <a:t>(</a:t>
            </a:r>
            <a:r>
              <a:rPr lang="ru-RU" i="1" dirty="0" smtClean="0">
                <a:solidFill>
                  <a:srgbClr val="FF0000"/>
                </a:solidFill>
              </a:rPr>
              <a:t>без использования щеток</a:t>
            </a:r>
            <a:r>
              <a:rPr lang="ru-RU" i="1" dirty="0" smtClean="0"/>
              <a:t>)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5661248"/>
            <a:ext cx="4032448" cy="646331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ln w="158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Поливомоечная машина </a:t>
            </a:r>
          </a:p>
          <a:p>
            <a:pPr algn="ctr"/>
            <a:r>
              <a:rPr lang="ru-RU" i="1" dirty="0" smtClean="0"/>
              <a:t>(</a:t>
            </a:r>
            <a:r>
              <a:rPr lang="ru-RU" i="1" dirty="0" smtClean="0">
                <a:solidFill>
                  <a:srgbClr val="FF0000"/>
                </a:solidFill>
              </a:rPr>
              <a:t>без использования щеток</a:t>
            </a:r>
            <a:r>
              <a:rPr lang="ru-RU" i="1" dirty="0" smtClean="0"/>
              <a:t>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700808"/>
            <a:ext cx="9036496" cy="324036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 большинстве стран Европы наибольшей популярностью по очистки покрытий из дренирующих асфальтобетонов также пользуется вакуумная машина с распылителем воды или распылителем воды под высоким давлением и немедленным ее отсасыванием пылесосом высокой мощности.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05172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7" name="Рисунок 6" descr="6ec5c4ae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854310" cy="1274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700808"/>
            <a:ext cx="9036496" cy="360040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Для того чтобы очистительный автомобиль считался эффективным, необходимо чтобы очистка производилась до полного закупоривания пор. В зависимости от количества грязи на поверхности покрытия, уровня интенсивности движения и скорости транспортного потока, очистка может стать необходимым ежегодным мероприятием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derson Architects, Golden, Colorad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05172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7" name="Рисунок 6" descr="6ec5c4a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854310" cy="1274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The road surface after cleani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5904656" cy="42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AutoShape 2061"/>
          <p:cNvSpPr>
            <a:spLocks noChangeArrowheads="1"/>
          </p:cNvSpPr>
          <p:nvPr/>
        </p:nvSpPr>
        <p:spPr bwMode="auto">
          <a:xfrm>
            <a:off x="1547664" y="1772816"/>
            <a:ext cx="2376264" cy="432048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очистки </a:t>
            </a:r>
          </a:p>
        </p:txBody>
      </p:sp>
      <p:sp>
        <p:nvSpPr>
          <p:cNvPr id="10" name="AutoShape 2061"/>
          <p:cNvSpPr>
            <a:spLocks noChangeArrowheads="1"/>
          </p:cNvSpPr>
          <p:nvPr/>
        </p:nvSpPr>
        <p:spPr bwMode="auto">
          <a:xfrm>
            <a:off x="5292080" y="5517232"/>
            <a:ext cx="2088232" cy="432048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очистки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251520" y="1700808"/>
            <a:ext cx="8496944" cy="72008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Измерение фильтрационной способности до и после очистки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4952" t="2580" r="9215" b="4534"/>
          <a:stretch>
            <a:fillRect/>
          </a:stretch>
        </p:blipFill>
        <p:spPr bwMode="auto">
          <a:xfrm>
            <a:off x="1907704" y="2564904"/>
            <a:ext cx="4968552" cy="3456384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79512" y="332656"/>
            <a:ext cx="8784976" cy="129614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Технологическое обслуживание в весенне-осенний период эксплуатации покрытия из дренирующего асфальтобетона</a:t>
            </a: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79512" y="1988840"/>
            <a:ext cx="8784976" cy="237626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очистка покрытия, мойка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виды механизмов для очистки покрытий от пыли и грязи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профилактические работы по заделке продольных и поперечных трещин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TarmacDry porous asphalt system hydraulic tes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1660" y="908720"/>
            <a:ext cx="7540740" cy="565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251520" y="1700808"/>
            <a:ext cx="8496944" cy="72008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Измерение фильтрационной способности до и после очистки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4952" t="2580" r="9215" b="4534"/>
          <a:stretch>
            <a:fillRect/>
          </a:stretch>
        </p:blipFill>
        <p:spPr bwMode="auto">
          <a:xfrm>
            <a:off x="1907704" y="2564904"/>
            <a:ext cx="4968552" cy="3456384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484784"/>
            <a:ext cx="9036496" cy="468052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реже 1 раза в 4 месяца для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II-III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дорожно-климатических зон;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реже 1 раза в 2-3 месяца для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дорожно-климатической зоны;</a:t>
            </a: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реже 1 раза в 1-2 месяца для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дорожно-климатической зоны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Периодичность проведения работ по очистке покрытия от пыли и грязи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Очитка покрытия, мойка</a:t>
            </a:r>
            <a:endParaRPr lang="ru-RU" alt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24" y="4149080"/>
            <a:ext cx="8533456" cy="1200329"/>
          </a:xfrm>
          <a:prstGeom prst="rect">
            <a:avLst/>
          </a:prstGeom>
          <a:solidFill>
            <a:schemeClr val="tx1">
              <a:alpha val="62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Оценкой качества выполненных работ по очистке, является достижение нормативных  значений фильтрационной способности после промывки покрытия  </a:t>
            </a: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988840"/>
            <a:ext cx="8352928" cy="1569660"/>
          </a:xfrm>
          <a:prstGeom prst="rect">
            <a:avLst/>
          </a:prstGeom>
          <a:solidFill>
            <a:schemeClr val="tx1">
              <a:alpha val="62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 снижении фильтрационной способности более  20 % по сравнению с данными полученными при вводе покрытия в эксплуатацию следует назначать мероприятия по его очистки.</a:t>
            </a: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05172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7" name="Рисунок 6" descr="6ec5c4ae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854310" cy="1274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7730" t="6162" r="4478" b="6162"/>
          <a:stretch>
            <a:fillRect/>
          </a:stretch>
        </p:blipFill>
        <p:spPr bwMode="auto">
          <a:xfrm>
            <a:off x="1475656" y="1484784"/>
            <a:ext cx="59766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179512" y="5517232"/>
            <a:ext cx="885698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Качество очистки оценивали измерениям шума до и после уборки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323528" y="1412776"/>
            <a:ext cx="8424936" cy="1152128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Тяжелые металлы в сточной воде: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pl-PL" sz="2000" b="1" dirty="0" smtClean="0">
                <a:solidFill>
                  <a:schemeClr val="bg1"/>
                </a:solidFill>
              </a:rPr>
              <a:t>Pb, Cu, Zn, Ni, Cd, Co, Sb, Sn, Bi, Hg</a:t>
            </a:r>
            <a:r>
              <a:rPr lang="pl-PL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Сточные воды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3429000"/>
          <a:ext cx="8568952" cy="31699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Вещества 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Единицы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Плотный А/Б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Дренирующий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А/Б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Взвешенные вещества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мг / л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153 - 354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2 – 70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Азот , Кьельдалю , Всего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мг / л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2 – 3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0.3 – 0.5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Химическая потребность в кислороде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мг / л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143 – 149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16 – 18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Хлор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мг / л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&lt; 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&lt; 1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Медь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мг / л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91 – 163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14 – 107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Свинец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мг / л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51 – 106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2 – 22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Цинк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мг / л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225 – 493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18 – 133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Кадмий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мг / л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</a:rPr>
                        <a:t>0.8 – 0.9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0.1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5576" y="3002468"/>
            <a:ext cx="7488832" cy="29238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Таблица 4 - Концентрация в диапазоне от сравнения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Berbee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. (1999)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323528" y="1340768"/>
            <a:ext cx="8424936" cy="216024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Фильтрация  воды и воздуха, положительно влияет на корневую систему  деревьев и кустарников вблизи </a:t>
            </a:r>
            <a:r>
              <a:rPr lang="ru-RU" sz="2000" dirty="0" smtClean="0">
                <a:solidFill>
                  <a:schemeClr val="bg1"/>
                </a:solidFill>
              </a:rPr>
              <a:t>автомобильной дороги. </a:t>
            </a:r>
            <a:r>
              <a:rPr lang="ru-RU" sz="2000" dirty="0" smtClean="0">
                <a:solidFill>
                  <a:schemeClr val="bg1"/>
                </a:solidFill>
              </a:rPr>
              <a:t>Опыт показывает, что пыль и другие загрязнения придерживаются внутри пористой структуры, что влияет на бактериологические процессы пищеварения флоры.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899592" y="188640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Сточные воды</a:t>
            </a:r>
          </a:p>
        </p:txBody>
      </p:sp>
      <p:pic>
        <p:nvPicPr>
          <p:cNvPr id="8" name="Рисунок 7" descr="3210e043d236ddadba7d560410cc0c28.jpg"/>
          <p:cNvPicPr>
            <a:picLocks noChangeAspect="1"/>
          </p:cNvPicPr>
          <p:nvPr/>
        </p:nvPicPr>
        <p:blipFill>
          <a:blip r:embed="rId2" cstate="print"/>
          <a:srcRect l="13559" t="8604" r="10170" b="5635"/>
          <a:stretch>
            <a:fillRect/>
          </a:stretch>
        </p:blipFill>
        <p:spPr>
          <a:xfrm>
            <a:off x="2483768" y="3540257"/>
            <a:ext cx="3744416" cy="3317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700808"/>
            <a:ext cx="9036496" cy="417646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С течением времени при эксплуатации покрытий из дренирующих асфальтобетонов органическое вяжущее в их составе может окисляться и приводить к разрушению и </a:t>
            </a:r>
            <a:r>
              <a:rPr lang="ru-RU" sz="2400" dirty="0" err="1" smtClean="0">
                <a:solidFill>
                  <a:schemeClr val="bg1"/>
                </a:solidFill>
              </a:rPr>
              <a:t>выкрашиванию</a:t>
            </a:r>
            <a:r>
              <a:rPr lang="ru-RU" sz="2400" dirty="0" smtClean="0">
                <a:solidFill>
                  <a:schemeClr val="bg1"/>
                </a:solidFill>
              </a:rPr>
              <a:t> отдельных щебенок.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Уход за поверхностью покрытия считается важным мероприятием, которое позволяет восстановить или сохранить транспортно-эксплуатационное состояние дорожного полотна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700808"/>
            <a:ext cx="9036496" cy="417646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Такие мероприятия включают: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</a:rPr>
              <a:t> герметизацию трещин и ремонт неровностей дороги,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</a:rPr>
              <a:t> восстановление текстуры дренирующего слоя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</a:rPr>
              <a:t> разметки на покрытии.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340768"/>
            <a:ext cx="9036496" cy="525658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 США: Обработка представляет собой смесь эмульсии и воды в соотношении 50:50 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Обработка битумной эмульсией снижает проницаемость </a:t>
            </a:r>
            <a:r>
              <a:rPr lang="ru-RU" sz="2400" dirty="0" err="1" smtClean="0">
                <a:solidFill>
                  <a:srgbClr val="FFC000"/>
                </a:solidFill>
              </a:rPr>
              <a:t>асфльтобетона</a:t>
            </a:r>
            <a:r>
              <a:rPr lang="ru-RU" sz="2400" dirty="0" smtClean="0">
                <a:solidFill>
                  <a:srgbClr val="FFC000"/>
                </a:solidFill>
              </a:rPr>
              <a:t>. Обработка битумной эмульсией снижает поверхностное сцепление покрытия с колесами автомобиля сразу после нанесения, но не оказывает негативного воздействия на снижение показателя </a:t>
            </a:r>
            <a:r>
              <a:rPr lang="ru-RU" sz="2400" dirty="0" err="1" smtClean="0">
                <a:solidFill>
                  <a:srgbClr val="FFC000"/>
                </a:solidFill>
              </a:rPr>
              <a:t>аквапланирвания</a:t>
            </a:r>
            <a:r>
              <a:rPr lang="ru-RU" sz="2400" dirty="0" smtClean="0">
                <a:solidFill>
                  <a:srgbClr val="FFC000"/>
                </a:solidFill>
              </a:rPr>
              <a:t>, потому что </a:t>
            </a:r>
            <a:r>
              <a:rPr lang="ru-RU" sz="2400" dirty="0" smtClean="0">
                <a:solidFill>
                  <a:srgbClr val="FF0000"/>
                </a:solidFill>
              </a:rPr>
              <a:t>дренирующий асфальтобетон обладает макроструктурой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359024" y="2348880"/>
            <a:ext cx="8784976" cy="266429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мировой практике выделяют три возможных метода очистки покрытий из дренирующего асфальтобетона: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помощью пожарного рукава под давлением водой 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вакуумного очистителя высокого давления или специально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созданной машины</a:t>
            </a: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403648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340768"/>
            <a:ext cx="9036496" cy="208823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Нанесение небольшого количество черненного щебня также может использоваться для обработки поверхности дренирующего слоя покрытия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899592" y="188640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Black_chipp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573016"/>
            <a:ext cx="5544616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340768"/>
            <a:ext cx="9036496" cy="316835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Расслоение</a:t>
            </a:r>
            <a:r>
              <a:rPr lang="ru-RU" sz="2400" dirty="0" smtClean="0">
                <a:solidFill>
                  <a:schemeClr val="bg1"/>
                </a:solidFill>
              </a:rPr>
              <a:t> – это еще одна проблема  дренирующих слоев покрытия, связанная с недостаточным отводом воды с поверхности покрытия и явлением выщелачивания, переохлаждением или недостаточным уплотнением.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45541.jpg"/>
          <p:cNvPicPr>
            <a:picLocks noChangeAspect="1"/>
          </p:cNvPicPr>
          <p:nvPr/>
        </p:nvPicPr>
        <p:blipFill>
          <a:blip r:embed="rId2" cstate="print">
            <a:lum bright="14000" contrast="50000"/>
          </a:blip>
          <a:stretch>
            <a:fillRect/>
          </a:stretch>
        </p:blipFill>
        <p:spPr>
          <a:xfrm>
            <a:off x="539552" y="4581128"/>
            <a:ext cx="3060588" cy="20414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653136"/>
            <a:ext cx="47030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971600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70" t="4413"/>
          <a:stretch>
            <a:fillRect/>
          </a:stretch>
        </p:blipFill>
        <p:spPr bwMode="auto">
          <a:xfrm>
            <a:off x="1115616" y="1772816"/>
            <a:ext cx="6882032" cy="253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27" t="3018"/>
          <a:stretch>
            <a:fillRect/>
          </a:stretch>
        </p:blipFill>
        <p:spPr bwMode="auto">
          <a:xfrm>
            <a:off x="2843808" y="4437112"/>
            <a:ext cx="33024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0" y="1556792"/>
            <a:ext cx="9144000" cy="489654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Необходимо проводить наблюдения за изменением глубины текстуры поверхности покрытия методом песчаного пятна, особенно весной после нескольких лет эксплуатации. Обычно глубина текстуры поверхности покрытия составляет от 2 до 3 мм. Увеличение глубины текстуры сопровождается потерей поверхностных связей и может быть признаком приближающихся проблем, связанных с образованием дефектов в виде шелушения и </a:t>
            </a:r>
            <a:r>
              <a:rPr lang="ru-RU" sz="2400" dirty="0" err="1" smtClean="0">
                <a:solidFill>
                  <a:schemeClr val="bg1"/>
                </a:solidFill>
              </a:rPr>
              <a:t>выкрашивания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755576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0" y="1340768"/>
            <a:ext cx="9144000" cy="72008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Продольные и поперечные трещины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899592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dsc-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456384" cy="23137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76872"/>
            <a:ext cx="3384376" cy="2319510"/>
          </a:xfrm>
          <a:prstGeom prst="rect">
            <a:avLst/>
          </a:prstGeom>
        </p:spPr>
      </p:pic>
      <p:pic>
        <p:nvPicPr>
          <p:cNvPr id="9" name="Рисунок 8" descr="image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869160"/>
            <a:ext cx="5676900" cy="1724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0" y="1916832"/>
            <a:ext cx="9144000" cy="30243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Поперечные трещины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Образовавшиеся поперечные трещины легко заделываются полимерной эмульсией или специальным органическим вяжущим без существенного влияния на дренирующую способность слоя асфальтобетона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899592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0" y="1484784"/>
            <a:ext cx="9144000" cy="4752528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Продольные трещины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Заделывание же продольных трещин является проблематичным фактом, так как их заделка может повлиять на качество всего слоя асфальтобетона. Одним из потенциальных решения, хотя и довольно так дорогим, может быть частичное раскрытие трещин и их заделка дренирующим асфальтобетоном с меньшей фракцией щебня.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899592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79512" y="1412776"/>
            <a:ext cx="8856984" cy="46085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Если трещины отраженные от нижележащего слоя, то ремонтные работы следует выполнять, начиная снизу. При достаточно большом количестве трещин на покрытии из дренирующего асфальтобетона требуется выполнить полную или частичную его замену </a:t>
            </a:r>
            <a:r>
              <a:rPr lang="ru-RU" sz="2400" b="1" dirty="0" smtClean="0">
                <a:solidFill>
                  <a:srgbClr val="00B0F0"/>
                </a:solidFill>
              </a:rPr>
              <a:t/>
            </a:r>
            <a:br>
              <a:rPr lang="ru-RU" sz="2400" b="1" dirty="0" smtClean="0">
                <a:solidFill>
                  <a:srgbClr val="00B0F0"/>
                </a:solidFill>
              </a:rPr>
            </a:br>
            <a:endParaRPr lang="ru-RU" sz="2400" b="1" dirty="0" smtClean="0">
              <a:solidFill>
                <a:srgbClr val="00B0F0"/>
              </a:solidFill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899592" y="260648"/>
            <a:ext cx="7453336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Профилактическое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51520" y="1700808"/>
            <a:ext cx="8640960" cy="30243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Разметочные материалы для покрытий из дренирующих асфальтобетонов: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51520" y="548680"/>
            <a:ext cx="8640960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Дорожная разметка может наноситься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323528" y="2420888"/>
            <a:ext cx="8640960" cy="30243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красками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термопластиками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холодными пластиками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полимерными лентами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</a:rPr>
              <a:t>световозвращателями</a:t>
            </a:r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ru-RU" sz="2400" b="1" dirty="0" err="1" smtClean="0">
                <a:solidFill>
                  <a:schemeClr val="bg1"/>
                </a:solidFill>
              </a:rPr>
              <a:t>катафотами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0" y="1412776"/>
            <a:ext cx="2915816" cy="158417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промывка водой под давлением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403648" y="188640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7" name="Рисунок 6" descr="103406082012crosswind1-4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857760"/>
            <a:ext cx="2286016" cy="166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C:\Users\admin\Desktop\рисунки дренир\содержч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00438"/>
            <a:ext cx="2286016" cy="118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7cf437646e33b5dafbba3e914d58"/>
          <p:cNvPicPr/>
          <p:nvPr/>
        </p:nvPicPr>
        <p:blipFill>
          <a:blip r:embed="rId4" cstate="print"/>
          <a:srcRect t="23810"/>
          <a:stretch>
            <a:fillRect/>
          </a:stretch>
        </p:blipFill>
        <p:spPr bwMode="auto">
          <a:xfrm>
            <a:off x="3071802" y="5143512"/>
            <a:ext cx="28575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0"/>
          <p:cNvPicPr/>
          <p:nvPr/>
        </p:nvPicPr>
        <p:blipFill>
          <a:blip r:embed="rId5" cstate="print"/>
          <a:srcRect b="32611"/>
          <a:stretch>
            <a:fillRect/>
          </a:stretch>
        </p:blipFill>
        <p:spPr bwMode="auto">
          <a:xfrm>
            <a:off x="179512" y="3573016"/>
            <a:ext cx="260653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429000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AutoShape 2061"/>
          <p:cNvSpPr>
            <a:spLocks noChangeArrowheads="1"/>
          </p:cNvSpPr>
          <p:nvPr/>
        </p:nvSpPr>
        <p:spPr bwMode="auto">
          <a:xfrm>
            <a:off x="3131840" y="1484784"/>
            <a:ext cx="2915816" cy="158417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вакуумным очистителем высокого давления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2061"/>
          <p:cNvSpPr>
            <a:spLocks noChangeArrowheads="1"/>
          </p:cNvSpPr>
          <p:nvPr/>
        </p:nvSpPr>
        <p:spPr bwMode="auto">
          <a:xfrm>
            <a:off x="6228184" y="1484784"/>
            <a:ext cx="2915816" cy="158417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пециализированным автотранспортом</a:t>
            </a:r>
          </a:p>
          <a:p>
            <a:pPr algn="ctr">
              <a:buFont typeface="Wingdings" pitchFamily="2" charset="2"/>
              <a:buChar char="v"/>
            </a:pPr>
            <a:endPara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51520" y="260648"/>
            <a:ext cx="8640960" cy="12241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Разметочные материалы для покрытий из дренирующих асфальтобетонов:</a:t>
            </a: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323528" y="2420888"/>
            <a:ext cx="8640960" cy="30243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Чем больше текстура поверхности покрытия из дренирующего асфальтобетона, тем  сложнее применять обычные разметочные материалы. Краску или другие материалы с низкой вязкостью трудно применять на таких типах покрытия, так как они будут сразу же стекать вниз из-за высокой пористости асфальтобетона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51520" y="260648"/>
            <a:ext cx="8640960" cy="12241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Разметочные материалы для покрытий из дренирующих асфальтобетонов:</a:t>
            </a: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323528" y="1916832"/>
            <a:ext cx="8640960" cy="424847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r>
              <a:rPr lang="ru-RU" sz="2400" dirty="0" smtClean="0">
                <a:solidFill>
                  <a:srgbClr val="FF0000"/>
                </a:solidFill>
              </a:rPr>
              <a:t>В штате Огайо </a:t>
            </a:r>
            <a:r>
              <a:rPr lang="ru-RU" sz="2400" dirty="0" smtClean="0">
                <a:solidFill>
                  <a:schemeClr val="bg1"/>
                </a:solidFill>
              </a:rPr>
              <a:t>для повышения качества и срока службы разметки при нанесении на поверхность дренирующего асфальтобетона вводят </a:t>
            </a:r>
            <a:r>
              <a:rPr lang="ru-RU" sz="2400" dirty="0" smtClean="0">
                <a:solidFill>
                  <a:srgbClr val="FF0000"/>
                </a:solidFill>
              </a:rPr>
              <a:t>30 %</a:t>
            </a:r>
            <a:r>
              <a:rPr lang="ru-RU" sz="2400" dirty="0" smtClean="0">
                <a:solidFill>
                  <a:schemeClr val="bg1"/>
                </a:solidFill>
              </a:rPr>
              <a:t> дополнительного сырья, если используется эпоксидная смола  и </a:t>
            </a:r>
            <a:r>
              <a:rPr lang="ru-RU" sz="2400" dirty="0" smtClean="0">
                <a:solidFill>
                  <a:srgbClr val="FF0000"/>
                </a:solidFill>
              </a:rPr>
              <a:t>50 %</a:t>
            </a:r>
            <a:r>
              <a:rPr lang="ru-RU" sz="2400" dirty="0" smtClean="0">
                <a:solidFill>
                  <a:schemeClr val="bg1"/>
                </a:solidFill>
              </a:rPr>
              <a:t> дополнительного сырья, если используется краска.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Другие штаты, такие как Южная Каролина, Мэриленд и Британская Колумбия сообщают, что термопластичный маркировочный материал или сырье с высокой вязкостью работают лучше.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51520" y="260648"/>
            <a:ext cx="8640960" cy="12241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Разметочные материалы для покрытий из дренирующих асфальтобетонов: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077072"/>
            <a:ext cx="8496944" cy="2062872"/>
          </a:xfrm>
          <a:prstGeom prst="rect">
            <a:avLst/>
          </a:prstGeom>
          <a:solidFill>
            <a:schemeClr val="tx1">
              <a:alpha val="79000"/>
            </a:schemeClr>
          </a:solidFill>
          <a:ln w="22225">
            <a:solidFill>
              <a:srgbClr val="00B0F0"/>
            </a:solidFill>
          </a:ln>
          <a:scene3d>
            <a:camera prst="orthographicFront"/>
            <a:lightRig rig="threePt" dir="t"/>
          </a:scene3d>
          <a:sp3d prstMaterial="softEdge"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Если при эксплуатации покрытия из дренирующего асфальтобетона износ дорожной разметки на его поверхности составляет более 25 %, то необходимо выполнить ее восстановление.</a:t>
            </a:r>
            <a:endParaRPr lang="ru-RU" sz="22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2.gif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259632" y="1844824"/>
            <a:ext cx="6793517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51520" y="260648"/>
            <a:ext cx="8640960" cy="12241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Разметочные материалы для покрытий из дренирующих асфальтобетонов: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132856"/>
            <a:ext cx="8496944" cy="1107996"/>
          </a:xfrm>
          <a:prstGeom prst="rect">
            <a:avLst/>
          </a:prstGeom>
          <a:solidFill>
            <a:schemeClr val="tx1">
              <a:alpha val="79000"/>
            </a:schemeClr>
          </a:solidFill>
          <a:ln w="22225">
            <a:solidFill>
              <a:srgbClr val="00B0F0"/>
            </a:solidFill>
          </a:ln>
          <a:scene3d>
            <a:camera prst="orthographicFront"/>
            <a:lightRig rig="threePt" dir="t"/>
          </a:scene3d>
          <a:sp3d prstMaterial="softEdge">
            <a:bevelT w="114300" prst="artDeco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нанесения разметки следует использовать </a:t>
            </a:r>
            <a:r>
              <a:rPr lang="ru-RU" sz="2200" b="1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термопластичные маркировочные материалы</a:t>
            </a:r>
            <a:r>
              <a:rPr lang="ru-RU" sz="2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 вязкостью более 120 секунд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markin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429000"/>
            <a:ext cx="3826092" cy="2543944"/>
          </a:xfrm>
          <a:prstGeom prst="rect">
            <a:avLst/>
          </a:prstGeom>
          <a:ln w="190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razmet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429000"/>
            <a:ext cx="3384376" cy="2538282"/>
          </a:xfrm>
          <a:prstGeom prst="rect">
            <a:avLst/>
          </a:prstGeom>
          <a:ln w="190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39552" y="3429000"/>
            <a:ext cx="3312368" cy="25202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9552" y="3429000"/>
            <a:ext cx="3384376" cy="25202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51520" y="260648"/>
            <a:ext cx="8640960" cy="12241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Разметочные материалы для покрытий из дренирующих асфальтобетонов: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8640960" cy="600164"/>
          </a:xfrm>
          <a:prstGeom prst="rect">
            <a:avLst/>
          </a:prstGeom>
          <a:solidFill>
            <a:schemeClr val="tx1">
              <a:alpha val="79000"/>
            </a:schemeClr>
          </a:solidFill>
          <a:ln w="22225">
            <a:solidFill>
              <a:srgbClr val="00B0F0"/>
            </a:solidFill>
          </a:ln>
          <a:scene3d>
            <a:camera prst="orthographicFront"/>
            <a:lightRig rig="threePt" dir="t"/>
          </a:scene3d>
          <a:sp3d prstMaterial="softEdge">
            <a:bevelT w="114300" prst="artDeco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Требование к термопластику применяемому в дорожной разметке</a:t>
            </a:r>
          </a:p>
        </p:txBody>
      </p:sp>
      <p:pic>
        <p:nvPicPr>
          <p:cNvPr id="10" name="Рисунок 9" descr="34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492896"/>
            <a:ext cx="9160775" cy="3384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251520" y="260648"/>
            <a:ext cx="8640960" cy="12241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Разметочные материалы для покрытий из дренирующих асфальтобетонов: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628800"/>
            <a:ext cx="8496944" cy="539378"/>
          </a:xfrm>
          <a:prstGeom prst="rect">
            <a:avLst/>
          </a:prstGeom>
          <a:solidFill>
            <a:schemeClr val="tx1">
              <a:alpha val="79000"/>
            </a:schemeClr>
          </a:solidFill>
          <a:ln w="22225">
            <a:solidFill>
              <a:srgbClr val="00B0F0"/>
            </a:solidFill>
          </a:ln>
          <a:scene3d>
            <a:camera prst="orthographicFront"/>
            <a:lightRig rig="threePt" dir="t"/>
          </a:scene3d>
          <a:sp3d prstMaterial="softEdge">
            <a:bevelT w="114300" prst="artDeco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Механизмы для нанесения дорожной разметки </a:t>
            </a:r>
            <a:r>
              <a:rPr lang="ru-RU" sz="22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темропластиком</a:t>
            </a:r>
            <a:r>
              <a:rPr lang="ru-RU" sz="2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Снимок567.JPG"/>
          <p:cNvPicPr>
            <a:picLocks noChangeAspect="1"/>
          </p:cNvPicPr>
          <p:nvPr/>
        </p:nvPicPr>
        <p:blipFill>
          <a:blip r:embed="rId2" cstate="print"/>
          <a:srcRect b="4958"/>
          <a:stretch>
            <a:fillRect/>
          </a:stretch>
        </p:blipFill>
        <p:spPr>
          <a:xfrm>
            <a:off x="467544" y="2204864"/>
            <a:ext cx="3456384" cy="2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Снимок7658.JPG"/>
          <p:cNvPicPr>
            <a:picLocks noChangeAspect="1"/>
          </p:cNvPicPr>
          <p:nvPr/>
        </p:nvPicPr>
        <p:blipFill>
          <a:blip r:embed="rId3" cstate="print"/>
          <a:srcRect b="4840"/>
          <a:stretch>
            <a:fillRect/>
          </a:stretch>
        </p:blipFill>
        <p:spPr>
          <a:xfrm>
            <a:off x="5148064" y="2204864"/>
            <a:ext cx="3456384" cy="2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Снимок86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2128" y="4581128"/>
            <a:ext cx="2383728" cy="2159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cac981490ba92b3f8147239ed1e0a1f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509120"/>
            <a:ext cx="2376264" cy="2173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467544" y="407707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Разметочная </a:t>
            </a:r>
            <a:r>
              <a:rPr lang="ru-RU" sz="1400" dirty="0" err="1" smtClean="0"/>
              <a:t>мишана</a:t>
            </a:r>
            <a:r>
              <a:rPr lang="ru-RU" sz="1400" dirty="0" smtClean="0"/>
              <a:t> Шмель-11А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40770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Разметочная </a:t>
            </a:r>
            <a:r>
              <a:rPr lang="ru-RU" sz="1400" dirty="0" err="1" smtClean="0"/>
              <a:t>мишана</a:t>
            </a:r>
            <a:r>
              <a:rPr lang="ru-RU" sz="1400" dirty="0" smtClean="0"/>
              <a:t> </a:t>
            </a:r>
            <a:r>
              <a:rPr lang="en-US" sz="1400" dirty="0" err="1" smtClean="0"/>
              <a:t>Hofman</a:t>
            </a:r>
            <a:r>
              <a:rPr lang="en-US" sz="1400" dirty="0" smtClean="0"/>
              <a:t> </a:t>
            </a:r>
            <a:r>
              <a:rPr lang="ru-RU" sz="1400" dirty="0" smtClean="0"/>
              <a:t>модели </a:t>
            </a:r>
            <a:r>
              <a:rPr lang="en-US" sz="1400" dirty="0" smtClean="0"/>
              <a:t>H26-3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630932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Разметочная </a:t>
            </a:r>
            <a:r>
              <a:rPr lang="ru-RU" sz="1400" dirty="0" err="1" smtClean="0">
                <a:solidFill>
                  <a:schemeClr val="bg1"/>
                </a:solidFill>
              </a:rPr>
              <a:t>мишана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Шмелек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359024" y="1628800"/>
            <a:ext cx="8784976" cy="417646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Швейцарии в начале 90-х годов был создан автомобиль для содержания дренирующих асфальтобетонных покрытий, позволяющий в течение одного прохода промыть и пропылесосить участок автомобильной дороги. При этом закупоренная в порах дренирующего асфальтобетона грязь смывается под высоким давлением (до 3,40 кПа) водным потоком от передней части автомобиля, а затем смесь воды и грязи высасывается в бункер пылесоса, расположенного в задней части автомобиля. </a:t>
            </a: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69168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7" name="Рисунок 6" descr="switzerland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1728192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0" y="1628800"/>
            <a:ext cx="9144000" cy="72008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Автомобиль для очистки покрытий из дренирующего асфальтобетона, применяемый в Голландии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69168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7" name="Рисунок 6" descr="103406082012crosswind1-450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75656" y="2636912"/>
            <a:ext cx="5976664" cy="338437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Netherl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2047269" cy="1535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359024" y="1628800"/>
            <a:ext cx="8389440" cy="165618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развитием дорожной отрасли в середине 2000-х годов в Японии была выпущена модифицированная версия автомобиля для очистки дренирующего покрытия, получившая название  CJ500.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69168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4674711" cy="285824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luxfon.com_6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1331640" cy="8882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251520" y="2132856"/>
            <a:ext cx="8640960" cy="2952328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интегрированной системы подачи струй воды под высоким давлением, направленных из передней и задней частей автомобиля, и высокой всасывающей вакуумной установки, является весьма эффективным оснащением автомобиля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CJ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 для очистки покрытий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69168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10" name="Рисунок 9" descr="luxfon.com_6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1331640" cy="8882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691680" y="260648"/>
            <a:ext cx="6661248" cy="1008112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</p:txBody>
      </p:sp>
      <p:pic>
        <p:nvPicPr>
          <p:cNvPr id="10" name="Рисунок 9" descr="luxfon.com_6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1331640" cy="8882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Section of the cleaning equipmen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320480" cy="230425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Water recycling syste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4286250" cy="23336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AutoShape 2061"/>
          <p:cNvSpPr>
            <a:spLocks noChangeArrowheads="1"/>
          </p:cNvSpPr>
          <p:nvPr/>
        </p:nvSpPr>
        <p:spPr bwMode="auto">
          <a:xfrm>
            <a:off x="179512" y="1700808"/>
            <a:ext cx="4320480" cy="187220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  <a:alpha val="84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Схема работы чистящего оборудования автомобиля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CJ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500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061"/>
          <p:cNvSpPr>
            <a:spLocks noChangeArrowheads="1"/>
          </p:cNvSpPr>
          <p:nvPr/>
        </p:nvSpPr>
        <p:spPr bwMode="auto">
          <a:xfrm>
            <a:off x="4644008" y="1700808"/>
            <a:ext cx="4320480" cy="187220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  <a:alpha val="84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Схема движения воды для очистки покрытия из дренирующего асфальтобетона в автомобиле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CJ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500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1466</Words>
  <Application>Microsoft Office PowerPoint</Application>
  <PresentationFormat>Экран (4:3)</PresentationFormat>
  <Paragraphs>176</Paragraphs>
  <Slides>45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Голюбин КД</cp:lastModifiedBy>
  <cp:revision>66</cp:revision>
  <dcterms:modified xsi:type="dcterms:W3CDTF">2015-06-08T13:25:07Z</dcterms:modified>
</cp:coreProperties>
</file>